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53" r:id="rId2"/>
    <p:sldId id="263" r:id="rId3"/>
    <p:sldId id="256" r:id="rId4"/>
    <p:sldId id="305" r:id="rId5"/>
    <p:sldId id="275" r:id="rId6"/>
    <p:sldId id="383" r:id="rId7"/>
    <p:sldId id="388" r:id="rId8"/>
    <p:sldId id="384" r:id="rId9"/>
    <p:sldId id="390" r:id="rId10"/>
    <p:sldId id="400" r:id="rId11"/>
    <p:sldId id="386" r:id="rId12"/>
    <p:sldId id="397" r:id="rId13"/>
    <p:sldId id="399" r:id="rId14"/>
    <p:sldId id="398" r:id="rId15"/>
    <p:sldId id="385" r:id="rId16"/>
    <p:sldId id="273" r:id="rId17"/>
    <p:sldId id="377" r:id="rId18"/>
    <p:sldId id="40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4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836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066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77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827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396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62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059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38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816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41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886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2D6E1-DB83-4C06-BF41-9397D56BAFA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C923D-10CF-4A3F-8E42-2E0CCCFA5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78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s://www.google.co.uk/imgres?imgurl=https%3A%2F%2Fimages-na.ssl-images-amazon.com%2Fimages%2FI%2F71a7GQpOv%252BL._SL1500_.jpg&amp;imgrefurl=https%3A%2F%2Fwww.amazon.com%2FChutes-Ladders-Game-Amazon-Exclusive%2Fdp%2FB00000DMF6&amp;docid=tYkwfwT9Njy2NM&amp;tbnid=CJVljefwbL_nVM%3A&amp;vet=10ahUKEwj869O2ydXkAhUJ2BoKHb9nBqsQMwiAASgCMAI..i&amp;w=1500&amp;h=716&amp;bih=917&amp;biw=1829&amp;q=game&amp;ved=0ahUKEwj869O2ydXkAhUJ2BoKHb9nBqsQMwiAASgCMAI&amp;iact=mrc&amp;uact=8" TargetMode="Externa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.uk/imgres?imgurl=https%3A%2F%2Fboygeniusreport.files.wordpress.com%2F2016%2F11%2Fpuppy-dog.jpg%3Fquality%3D98%26strip%3Dall%26w%3D782&amp;imgrefurl=https%3A%2F%2Fbgr.com%2F2019%2F05%2F13%2Fdog-disease-contagious-brucellosis%2F&amp;docid=D3LxuN4DdmZXrM&amp;tbnid=DiGwaXBQ5ospkM%3A&amp;vet=10ahUKEwjMs6vQytXkAhVFKBoKHVBEBIwQMwiIASgLMAs..i&amp;w=782&amp;h=529&amp;bih=917&amp;biw=1829&amp;q=dog&amp;ved=0ahUKEwjMs6vQytXkAhVFKBoKHVBEBIwQMwiIASgLMAs&amp;iact=mrc&amp;uact=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png"/><Relationship Id="rId7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0">
            <a:extLst>
              <a:ext uri="{FF2B5EF4-FFF2-40B4-BE49-F238E27FC236}">
                <a16:creationId xmlns:a16="http://schemas.microsoft.com/office/drawing/2014/main" id="{D4025356-09C1-4A6B-9438-4BE6E6447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2922"/>
            <a:ext cx="11489635" cy="99377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b="1" dirty="0">
                <a:latin typeface="Letter-join Print Plus 2" panose="02000805000000020003" pitchFamily="50" charset="0"/>
              </a:rPr>
              <a:t>8.45am before phonics activity</a:t>
            </a:r>
            <a:br>
              <a:rPr lang="en-GB" sz="3600" b="1" dirty="0">
                <a:latin typeface="Letter-join Print Plus 2" panose="02000805000000020003" pitchFamily="50" charset="0"/>
              </a:rPr>
            </a:br>
            <a:br>
              <a:rPr lang="en-GB" altLang="en-US" sz="3600" dirty="0">
                <a:latin typeface="Letter-join Print Plus 2" panose="02000805000000020003" pitchFamily="50" charset="0"/>
              </a:rPr>
            </a:br>
            <a:r>
              <a:rPr lang="en-GB" altLang="en-US" sz="3600" dirty="0">
                <a:latin typeface="Letter-join Print Plus 2" panose="02000805000000020003" pitchFamily="50" charset="0"/>
              </a:rPr>
              <a:t>Write a sentence about this picture.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9C69780-B371-46F8-B7E8-D9FC5FAD30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452" y="1825625"/>
            <a:ext cx="6519095" cy="4351338"/>
          </a:xfrm>
        </p:spPr>
      </p:pic>
    </p:spTree>
    <p:extLst>
      <p:ext uri="{BB962C8B-B14F-4D97-AF65-F5344CB8AC3E}">
        <p14:creationId xmlns:p14="http://schemas.microsoft.com/office/powerpoint/2010/main" val="3548908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19010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rint Plus 2" panose="02000805000000020003" pitchFamily="50" charset="0"/>
              </a:rPr>
              <a:t>Dear God, </a:t>
            </a:r>
            <a:br>
              <a:rPr lang="en-GB" dirty="0">
                <a:latin typeface="Letter-join Print Plus 2" panose="02000805000000020003" pitchFamily="50" charset="0"/>
              </a:rPr>
            </a:br>
            <a:r>
              <a:rPr lang="en-GB" dirty="0">
                <a:latin typeface="Letter-join Print Plus 2" panose="02000805000000020003" pitchFamily="50" charset="0"/>
              </a:rPr>
              <a:t>We’ve arrived, we are ready </a:t>
            </a:r>
            <a:br>
              <a:rPr lang="en-GB" dirty="0">
                <a:latin typeface="Letter-join Print Plus 2" panose="02000805000000020003" pitchFamily="50" charset="0"/>
              </a:rPr>
            </a:br>
            <a:r>
              <a:rPr lang="en-GB" dirty="0">
                <a:latin typeface="Letter-join Print Plus 2" panose="02000805000000020003" pitchFamily="50" charset="0"/>
              </a:rPr>
              <a:t>We are happy we are strong,</a:t>
            </a:r>
            <a:br>
              <a:rPr lang="en-GB" dirty="0">
                <a:latin typeface="Letter-join Print Plus 2" panose="02000805000000020003" pitchFamily="50" charset="0"/>
              </a:rPr>
            </a:br>
            <a:r>
              <a:rPr lang="en-GB" dirty="0">
                <a:latin typeface="Letter-join Print Plus 2" panose="02000805000000020003" pitchFamily="50" charset="0"/>
              </a:rPr>
              <a:t>We are learners, we are teachers help us all to get along.</a:t>
            </a:r>
            <a:br>
              <a:rPr lang="en-GB" dirty="0">
                <a:latin typeface="Letter-join Print Plus 2" panose="02000805000000020003" pitchFamily="50" charset="0"/>
              </a:rPr>
            </a:br>
            <a:r>
              <a:rPr lang="en-GB" dirty="0">
                <a:latin typeface="Letter-join Print Plus 2" panose="02000805000000020003" pitchFamily="50" charset="0"/>
              </a:rPr>
              <a:t>Amen</a:t>
            </a:r>
          </a:p>
        </p:txBody>
      </p:sp>
      <p:sp>
        <p:nvSpPr>
          <p:cNvPr id="4" name="AutoShape 2" descr="Prayer Clipart 19 Prayer Group Free Huge Freebie Download - Praying Hands  Png Transparent Png (#76125) - Pin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Kneeling In Prayer Stock Illustrations, Cliparts And Royalty Free Kneeling  In Prayer Vect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654" y="4071110"/>
            <a:ext cx="2613025" cy="26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936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57" y="2231403"/>
            <a:ext cx="107617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5400" b="1" dirty="0">
              <a:latin typeface="Letterjoin-Air No-Lead 16" panose="02000805000000020003" pitchFamily="50" charset="0"/>
            </a:endParaRPr>
          </a:p>
          <a:p>
            <a:pPr algn="ctr"/>
            <a:r>
              <a:rPr lang="en-GB" sz="5400" b="1" dirty="0">
                <a:latin typeface="Letter-join Print Plus 2" panose="02000805000000020003" pitchFamily="50" charset="0"/>
              </a:rPr>
              <a:t>Phonics</a:t>
            </a:r>
          </a:p>
          <a:p>
            <a:pPr algn="ctr"/>
            <a:endParaRPr lang="en-GB" sz="5400" b="1" dirty="0"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786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Print Plus 2" panose="02000805000000020003" pitchFamily="50" charset="0"/>
              </a:rPr>
              <a:t>What is a…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2207623" y="2121338"/>
            <a:ext cx="806849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Letter-join Print Plus 2" panose="02000805000000020003" pitchFamily="50" charset="0"/>
              </a:rPr>
              <a:t>Phoneme - a sound</a:t>
            </a:r>
            <a:endParaRPr lang="en-GB" sz="3200" dirty="0">
              <a:latin typeface="Letter-join Print Plus 2" panose="02000805000000020003" pitchFamily="50" charset="0"/>
            </a:endParaRPr>
          </a:p>
          <a:p>
            <a:br>
              <a:rPr lang="en-GB" sz="3200" dirty="0">
                <a:latin typeface="Letter-join Print Plus 2" panose="02000805000000020003" pitchFamily="50" charset="0"/>
              </a:rPr>
            </a:br>
            <a:r>
              <a:rPr lang="en-GB" sz="3200" dirty="0">
                <a:solidFill>
                  <a:srgbClr val="000000"/>
                </a:solidFill>
                <a:latin typeface="Letter-join Print Plus 2" panose="02000805000000020003" pitchFamily="50" charset="0"/>
              </a:rPr>
              <a:t>Grapheme – sounds written down </a:t>
            </a:r>
            <a:endParaRPr lang="en-GB" sz="3200" dirty="0">
              <a:latin typeface="Letter-join Print Plus 2" panose="02000805000000020003" pitchFamily="50" charset="0"/>
            </a:endParaRPr>
          </a:p>
          <a:p>
            <a:br>
              <a:rPr lang="en-GB" sz="3200" dirty="0">
                <a:latin typeface="Letter-join Print Plus 2" panose="02000805000000020003" pitchFamily="50" charset="0"/>
              </a:rPr>
            </a:br>
            <a:r>
              <a:rPr lang="en-GB" sz="3200" dirty="0">
                <a:solidFill>
                  <a:srgbClr val="000000"/>
                </a:solidFill>
                <a:latin typeface="Letter-join Print Plus 2" panose="02000805000000020003" pitchFamily="50" charset="0"/>
              </a:rPr>
              <a:t>Digraph – 2 letters that make 1 sound</a:t>
            </a:r>
          </a:p>
          <a:p>
            <a:br>
              <a:rPr lang="en-GB" sz="3200" dirty="0">
                <a:latin typeface="Letter-join Print Plus 2" panose="02000805000000020003" pitchFamily="50" charset="0"/>
              </a:rPr>
            </a:br>
            <a:r>
              <a:rPr lang="en-GB" sz="3200" dirty="0">
                <a:solidFill>
                  <a:srgbClr val="000000"/>
                </a:solidFill>
                <a:latin typeface="Letter-join Print Plus 2" panose="02000805000000020003" pitchFamily="50" charset="0"/>
              </a:rPr>
              <a:t>Trigraph – 3 letters that make 1 sound</a:t>
            </a:r>
            <a:br>
              <a:rPr lang="en-GB" sz="3200" dirty="0">
                <a:latin typeface="Letter-join Print Plus 2" panose="02000805000000020003" pitchFamily="50" charset="0"/>
              </a:rPr>
            </a:br>
            <a:endParaRPr lang="en-GB" sz="3200" dirty="0">
              <a:latin typeface="Letter-join Print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240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4EA363B-9DFB-772F-D31F-4A6B16AFD5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970089"/>
              </p:ext>
            </p:extLst>
          </p:nvPr>
        </p:nvGraphicFramePr>
        <p:xfrm>
          <a:off x="2032000" y="1531958"/>
          <a:ext cx="8128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131374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4312054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352817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19970645"/>
                    </a:ext>
                  </a:extLst>
                </a:gridCol>
              </a:tblGrid>
              <a:tr h="1052885">
                <a:tc>
                  <a:txBody>
                    <a:bodyPr/>
                    <a:lstStyle/>
                    <a:p>
                      <a:pPr algn="ctr"/>
                      <a:r>
                        <a:rPr lang="en-US" sz="9600" dirty="0">
                          <a:latin typeface="Letter-join Print Plus 2" panose="02000805000000020003" pitchFamily="50" charset="0"/>
                        </a:rPr>
                        <a:t>ay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600" dirty="0" err="1">
                          <a:latin typeface="Letter-join Print Plus 2" panose="02000805000000020003" pitchFamily="50" charset="0"/>
                        </a:rPr>
                        <a:t>ea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600" dirty="0" err="1">
                          <a:latin typeface="Letter-join Print Plus 2" panose="02000805000000020003" pitchFamily="50" charset="0"/>
                        </a:rPr>
                        <a:t>ie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600" dirty="0" err="1">
                          <a:latin typeface="Letter-join Print Plus 2" panose="02000805000000020003" pitchFamily="50" charset="0"/>
                        </a:rPr>
                        <a:t>ue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89412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9600" dirty="0">
                          <a:latin typeface="Letter-join Print Plus 2" panose="02000805000000020003" pitchFamily="50" charset="0"/>
                        </a:rPr>
                        <a:t>oy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600" dirty="0" err="1">
                          <a:latin typeface="Letter-join Print Plus 2" panose="02000805000000020003" pitchFamily="50" charset="0"/>
                        </a:rPr>
                        <a:t>ir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600" dirty="0" err="1">
                          <a:latin typeface="Letter-join Print Plus 2" panose="02000805000000020003" pitchFamily="50" charset="0"/>
                        </a:rPr>
                        <a:t>ou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600" dirty="0" err="1">
                          <a:latin typeface="Letter-join Print Plus 2" panose="02000805000000020003" pitchFamily="50" charset="0"/>
                        </a:rPr>
                        <a:t>wh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372910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52735B3-0D79-47E5-A999-C88E6A42BE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884595"/>
              </p:ext>
            </p:extLst>
          </p:nvPr>
        </p:nvGraphicFramePr>
        <p:xfrm>
          <a:off x="2032000" y="4640918"/>
          <a:ext cx="8128000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131374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4312054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352817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19970645"/>
                    </a:ext>
                  </a:extLst>
                </a:gridCol>
              </a:tblGrid>
              <a:tr h="342562">
                <a:tc>
                  <a:txBody>
                    <a:bodyPr/>
                    <a:lstStyle/>
                    <a:p>
                      <a:pPr algn="ctr"/>
                      <a:r>
                        <a:rPr lang="en-GB" sz="9600" dirty="0" err="1">
                          <a:latin typeface="Letter-join Print Plus 2" panose="02000805000000020003" pitchFamily="50" charset="0"/>
                        </a:rPr>
                        <a:t>ph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600" dirty="0" err="1">
                          <a:latin typeface="Letter-join Print Plus 2" panose="02000805000000020003" pitchFamily="50" charset="0"/>
                        </a:rPr>
                        <a:t>ew</a:t>
                      </a:r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600" dirty="0">
                          <a:latin typeface="Letter-join Print Plus 2" panose="02000805000000020003" pitchFamily="50" charset="0"/>
                        </a:rPr>
                        <a:t>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9600" dirty="0">
                        <a:latin typeface="Letter-join Print Plus 2" panose="020008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8941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862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199D589-B742-7DB9-3BB7-8FA271081B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656471"/>
              </p:ext>
            </p:extLst>
          </p:nvPr>
        </p:nvGraphicFramePr>
        <p:xfrm>
          <a:off x="1889957" y="1927029"/>
          <a:ext cx="8127999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99706149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86995748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5708306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8000" dirty="0">
                          <a:latin typeface="Letter-join Print Plus 2" panose="02000805000000020003" pitchFamily="50" charset="0"/>
                        </a:rPr>
                        <a:t>made</a:t>
                      </a:r>
                      <a:endParaRPr lang="en-GB" sz="8000" dirty="0">
                        <a:latin typeface="Letter-join Print Plus 2" panose="02000805000000020003" pitchFamily="50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0" dirty="0">
                          <a:latin typeface="Letter-join Print Plus 2" panose="02000805000000020003" pitchFamily="50" charset="0"/>
                        </a:rPr>
                        <a:t>came</a:t>
                      </a:r>
                      <a:endParaRPr lang="en-GB" sz="8000" dirty="0">
                        <a:latin typeface="Letter-join Print Plus 2" panose="02000805000000020003" pitchFamily="50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0" dirty="0">
                          <a:latin typeface="Letter-join Print Plus 2" panose="02000805000000020003" pitchFamily="50" charset="0"/>
                        </a:rPr>
                        <a:t>these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271120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39B59B7D-B4D4-A079-5219-6595C15A395E}"/>
              </a:ext>
            </a:extLst>
          </p:cNvPr>
          <p:cNvSpPr txBox="1">
            <a:spLocks/>
          </p:cNvSpPr>
          <p:nvPr/>
        </p:nvSpPr>
        <p:spPr>
          <a:xfrm>
            <a:off x="367684" y="187571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Letter-join Print Plus 2" panose="02000805000000020003" pitchFamily="50" charset="0"/>
              </a:rPr>
              <a:t>Read the High frequency words</a:t>
            </a:r>
          </a:p>
        </p:txBody>
      </p:sp>
    </p:spTree>
    <p:extLst>
      <p:ext uri="{BB962C8B-B14F-4D97-AF65-F5344CB8AC3E}">
        <p14:creationId xmlns:p14="http://schemas.microsoft.com/office/powerpoint/2010/main" val="3321899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199D589-B742-7DB9-3BB7-8FA271081B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738840"/>
              </p:ext>
            </p:extLst>
          </p:nvPr>
        </p:nvGraphicFramePr>
        <p:xfrm>
          <a:off x="1889957" y="1927029"/>
          <a:ext cx="8127999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99706149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86995748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5708306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8000" dirty="0">
                          <a:latin typeface="Letter-join Print Plus 2" panose="02000805000000020003" pitchFamily="50" charset="0"/>
                        </a:rPr>
                        <a:t>like</a:t>
                      </a:r>
                      <a:endParaRPr lang="en-GB" sz="8000" dirty="0">
                        <a:latin typeface="Letter-join Print Plus 2" panose="02000805000000020003" pitchFamily="50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0" dirty="0">
                          <a:latin typeface="Letter-join Print Plus 2" panose="02000805000000020003" pitchFamily="50" charset="0"/>
                        </a:rPr>
                        <a:t>one</a:t>
                      </a:r>
                      <a:endParaRPr lang="en-GB" sz="8000" dirty="0">
                        <a:latin typeface="Letter-join Print Plus 2" panose="02000805000000020003" pitchFamily="50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0" dirty="0">
                        <a:latin typeface="Letter-join Print Plus 2" panose="02000805000000020003" pitchFamily="50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271120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39B59B7D-B4D4-A079-5219-6595C15A395E}"/>
              </a:ext>
            </a:extLst>
          </p:cNvPr>
          <p:cNvSpPr txBox="1">
            <a:spLocks/>
          </p:cNvSpPr>
          <p:nvPr/>
        </p:nvSpPr>
        <p:spPr>
          <a:xfrm>
            <a:off x="367684" y="187571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Letter-join Print Plus 2" panose="02000805000000020003" pitchFamily="50" charset="0"/>
              </a:rPr>
              <a:t>Read the tricky words</a:t>
            </a:r>
          </a:p>
          <a:p>
            <a:r>
              <a:rPr lang="en-GB" sz="2800" dirty="0">
                <a:latin typeface="Letter-join Print Plus 2" panose="02000805000000020003" pitchFamily="50" charset="0"/>
              </a:rPr>
              <a:t>Can you spell…</a:t>
            </a:r>
          </a:p>
          <a:p>
            <a:r>
              <a:rPr lang="en-GB" sz="2800" dirty="0">
                <a:latin typeface="Letter-join Print Plus 2" panose="02000805000000020003" pitchFamily="50" charset="0"/>
              </a:rPr>
              <a:t>Which part tricks us out?</a:t>
            </a:r>
          </a:p>
        </p:txBody>
      </p:sp>
    </p:spTree>
    <p:extLst>
      <p:ext uri="{BB962C8B-B14F-4D97-AF65-F5344CB8AC3E}">
        <p14:creationId xmlns:p14="http://schemas.microsoft.com/office/powerpoint/2010/main" val="1625100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515692-3E43-F1B1-4571-D2DD82E6630B}"/>
              </a:ext>
            </a:extLst>
          </p:cNvPr>
          <p:cNvSpPr txBox="1"/>
          <p:nvPr/>
        </p:nvSpPr>
        <p:spPr>
          <a:xfrm>
            <a:off x="259510" y="16066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Read the words – </a:t>
            </a:r>
            <a:r>
              <a:rPr lang="en-GB" kern="0" dirty="0"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Debug </a:t>
            </a:r>
            <a:endParaRPr lang="en-GB" dirty="0">
              <a:latin typeface="Letter-join Print Plus 2" panose="02000805000000020003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F6CD02-B20D-B8CF-A9E5-BC5051F86C47}"/>
              </a:ext>
            </a:extLst>
          </p:cNvPr>
          <p:cNvSpPr txBox="1"/>
          <p:nvPr/>
        </p:nvSpPr>
        <p:spPr>
          <a:xfrm>
            <a:off x="659005" y="1743117"/>
            <a:ext cx="11034944" cy="3854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7200" dirty="0">
                <a:latin typeface="Letter-join Print Plus 2" panose="02000805000000020003" pitchFamily="50" charset="0"/>
              </a:rPr>
              <a:t>launch   yawn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7200" dirty="0">
              <a:latin typeface="Letter-join Print Plus 2" panose="02000805000000020003" pitchFamily="50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7200" dirty="0">
                <a:latin typeface="Letter-join Print Plus 2" panose="02000805000000020003" pitchFamily="50" charset="0"/>
              </a:rPr>
              <a:t>crawl       haul</a:t>
            </a:r>
            <a:endParaRPr lang="en-GB" sz="7200" dirty="0">
              <a:effectLst/>
              <a:latin typeface="Letter-join Print Plus 2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650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3751" y="255494"/>
            <a:ext cx="9654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Letter-join Print Plus 2" panose="02000805000000020003" pitchFamily="50" charset="0"/>
              </a:rPr>
              <a:t>Our new sound 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30020" y="1973485"/>
            <a:ext cx="473195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dirty="0">
                <a:latin typeface="Letter-join Print Plus 2" panose="02000805000000020003" pitchFamily="50" charset="0"/>
              </a:rPr>
              <a:t>a-e</a:t>
            </a:r>
            <a:r>
              <a:rPr lang="en-GB" sz="19900" dirty="0">
                <a:latin typeface="Letterjoin-Air No-Lead 16" panose="02000805000000020003" pitchFamily="50" charset="0"/>
              </a:rPr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FCFC95-C75B-4292-9EC4-B6F29EF1DD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3" t="40701" r="62267" b="40879"/>
          <a:stretch/>
        </p:blipFill>
        <p:spPr>
          <a:xfrm>
            <a:off x="9864979" y="423374"/>
            <a:ext cx="1542765" cy="1510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724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E2EBFE5-F582-4553-8E71-A11BDCB9C160}"/>
              </a:ext>
            </a:extLst>
          </p:cNvPr>
          <p:cNvSpPr txBox="1"/>
          <p:nvPr/>
        </p:nvSpPr>
        <p:spPr>
          <a:xfrm>
            <a:off x="768625" y="418240"/>
            <a:ext cx="997888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Letter-join Print Plus 2" panose="02000805000000020003" pitchFamily="50" charset="0"/>
              </a:rPr>
              <a:t>Our new grapheme today, makes the </a:t>
            </a:r>
            <a:r>
              <a:rPr lang="en-GB" sz="2000" u="sng" dirty="0">
                <a:latin typeface="Letter-join Print Plus 2" panose="02000805000000020003" pitchFamily="50" charset="0"/>
              </a:rPr>
              <a:t>same</a:t>
            </a:r>
            <a:r>
              <a:rPr lang="en-GB" sz="2000" dirty="0">
                <a:latin typeface="Letter-join Print Plus 2" panose="02000805000000020003" pitchFamily="50" charset="0"/>
              </a:rPr>
              <a:t> sound as </a:t>
            </a:r>
            <a:r>
              <a:rPr lang="en-GB" sz="2000" dirty="0">
                <a:solidFill>
                  <a:srgbClr val="FF0000"/>
                </a:solidFill>
                <a:latin typeface="Letter-join Print Plus 2" panose="02000805000000020003" pitchFamily="50" charset="0"/>
              </a:rPr>
              <a:t>ai, ay</a:t>
            </a:r>
            <a:r>
              <a:rPr lang="en-GB" sz="2000" dirty="0">
                <a:latin typeface="Letter-join Print Plus 2" panose="02000805000000020003" pitchFamily="50" charset="0"/>
              </a:rPr>
              <a:t>.  Can you spot the difference?</a:t>
            </a:r>
            <a:br>
              <a:rPr lang="en-GB" sz="2000" dirty="0">
                <a:latin typeface="Letter-join Print Plus 2" panose="02000805000000020003" pitchFamily="50" charset="0"/>
              </a:rPr>
            </a:br>
            <a:r>
              <a:rPr lang="en-GB" dirty="0">
                <a:latin typeface="Letter-join Print Plus 2" panose="02000805000000020003" pitchFamily="50" charset="0"/>
              </a:rPr>
              <a:t>   </a:t>
            </a:r>
            <a:r>
              <a:rPr lang="en-GB" sz="120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ai  ay  a-e</a:t>
            </a:r>
            <a:br>
              <a:rPr lang="en-GB" sz="4800" dirty="0">
                <a:solidFill>
                  <a:srgbClr val="FF0000"/>
                </a:solidFill>
                <a:latin typeface="Letter-join Print Plus 2" panose="02000805000000020003" pitchFamily="50" charset="0"/>
              </a:rPr>
            </a:br>
            <a:br>
              <a:rPr lang="en-GB" sz="4800" dirty="0">
                <a:solidFill>
                  <a:srgbClr val="FF0000"/>
                </a:solidFill>
                <a:latin typeface="Letter-join Print Plus 2" panose="02000805000000020003" pitchFamily="50" charset="0"/>
              </a:rPr>
            </a:br>
            <a:r>
              <a:rPr lang="en-GB" sz="2800" dirty="0">
                <a:latin typeface="Letter-join Print Plus 2" panose="02000805000000020003" pitchFamily="50" charset="0"/>
              </a:rPr>
              <a:t>We call this a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 ‘split diagraph.</a:t>
            </a:r>
            <a:r>
              <a:rPr lang="en-GB" sz="2800" dirty="0">
                <a:latin typeface="Letter-join Print Plus 2" panose="02000805000000020003" pitchFamily="50" charset="0"/>
              </a:rPr>
              <a:t>’ We usually find it in the middle of words. </a:t>
            </a:r>
            <a:br>
              <a:rPr lang="en-GB" sz="2800" dirty="0">
                <a:latin typeface="Letter-join Print Plus 2" panose="02000805000000020003" pitchFamily="50" charset="0"/>
              </a:rPr>
            </a:br>
            <a:br>
              <a:rPr lang="en-GB" sz="2800" dirty="0">
                <a:latin typeface="Letter-join Print Plus 2" panose="02000805000000020003" pitchFamily="50" charset="0"/>
              </a:rPr>
            </a:br>
            <a:r>
              <a:rPr lang="en-GB" sz="2800" dirty="0">
                <a:latin typeface="Letter-join Print Plus 2" panose="02000805000000020003" pitchFamily="50" charset="0"/>
              </a:rPr>
              <a:t>b</a:t>
            </a:r>
            <a:r>
              <a:rPr lang="en-GB" sz="28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sz="2800" dirty="0">
                <a:latin typeface="Letter-join Print Plus 2" panose="02000805000000020003" pitchFamily="50" charset="0"/>
              </a:rPr>
              <a:t>k</a:t>
            </a:r>
            <a:r>
              <a:rPr lang="en-GB" sz="28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e</a:t>
            </a:r>
            <a:r>
              <a:rPr lang="en-GB" sz="2800" dirty="0">
                <a:latin typeface="Letter-join Print Plus 2" panose="02000805000000020003" pitchFamily="50" charset="0"/>
              </a:rPr>
              <a:t>          c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sz="2800" dirty="0">
                <a:latin typeface="Letter-join Print Plus 2" panose="02000805000000020003" pitchFamily="50" charset="0"/>
              </a:rPr>
              <a:t>m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e           </a:t>
            </a:r>
            <a:r>
              <a:rPr lang="en-GB" sz="2800" dirty="0">
                <a:latin typeface="Letter-join Print Plus 2" panose="02000805000000020003" pitchFamily="50" charset="0"/>
              </a:rPr>
              <a:t>t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sz="2800" dirty="0">
                <a:latin typeface="Letter-join Print Plus 2" panose="02000805000000020003" pitchFamily="50" charset="0"/>
              </a:rPr>
              <a:t>k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e  </a:t>
            </a:r>
            <a:b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</a:br>
            <a:br>
              <a:rPr lang="en-GB" sz="2800" dirty="0">
                <a:latin typeface="Letter-join Print Plus 2" panose="02000805000000020003" pitchFamily="50" charset="0"/>
              </a:rPr>
            </a:br>
            <a:r>
              <a:rPr lang="en-GB" sz="2800" dirty="0">
                <a:latin typeface="Letter-join Print Plus 2" panose="02000805000000020003" pitchFamily="50" charset="0"/>
              </a:rPr>
              <a:t>There is a letter between the ‘a’ and the ‘e’. </a:t>
            </a:r>
            <a:br>
              <a:rPr lang="en-GB" sz="2800" dirty="0">
                <a:latin typeface="Letter-join Print Plus 2" panose="02000805000000020003" pitchFamily="50" charset="0"/>
              </a:rPr>
            </a:br>
            <a:r>
              <a:rPr lang="en-GB" sz="2800" dirty="0">
                <a:latin typeface="Letter-join Print Plus 2" panose="02000805000000020003" pitchFamily="50" charset="0"/>
              </a:rPr>
              <a:t>The 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sz="2800" dirty="0">
                <a:latin typeface="Letter-join Print Plus 2" panose="02000805000000020003" pitchFamily="50" charset="0"/>
              </a:rPr>
              <a:t> says ai. The </a:t>
            </a:r>
            <a:r>
              <a:rPr lang="en-GB" sz="28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e</a:t>
            </a:r>
            <a:r>
              <a:rPr lang="en-GB" sz="2800" dirty="0">
                <a:latin typeface="Letter-join Print Plus 2" panose="02000805000000020003" pitchFamily="50" charset="0"/>
              </a:rPr>
              <a:t> is silent.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9927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508" y="492271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Letter-join Print Plus 2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Letter formation practise:</a:t>
            </a:r>
            <a:r>
              <a:rPr lang="en-GB" dirty="0">
                <a:latin typeface="Letter-join Plus 16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a-e</a:t>
            </a:r>
            <a:endParaRPr lang="en-GB" sz="2400" dirty="0">
              <a:latin typeface="Letter-join Plus 16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i="1" dirty="0">
                <a:latin typeface="Letter-join Print Plus 2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Using </a:t>
            </a:r>
            <a:r>
              <a:rPr lang="en-GB" i="1" dirty="0" err="1">
                <a:latin typeface="Letter-join Print Plus 2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letterjoin</a:t>
            </a:r>
            <a:r>
              <a:rPr lang="en-GB" i="1" dirty="0">
                <a:latin typeface="Letter-join Print Plus 2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patter</a:t>
            </a:r>
            <a:endParaRPr lang="en-GB" sz="2400" dirty="0">
              <a:effectLst/>
              <a:latin typeface="Letter-join Print Plus 2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E302A-32CB-966F-7EDA-4878F64A89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55" r="49085" b="46522"/>
          <a:stretch/>
        </p:blipFill>
        <p:spPr bwMode="auto">
          <a:xfrm>
            <a:off x="1220079" y="2560320"/>
            <a:ext cx="9622092" cy="222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785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7F6D204-EAEB-493B-B252-85F9C524988A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1582411"/>
            <a:ext cx="9144000" cy="38507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endParaRPr lang="en-GB" altLang="en-US" sz="20800" dirty="0">
              <a:solidFill>
                <a:srgbClr val="006600"/>
              </a:solidFill>
              <a:latin typeface="Letter-join Print Plus 2" panose="02000805000000020003" pitchFamily="50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515692-3E43-F1B1-4571-D2DD82E6630B}"/>
              </a:ext>
            </a:extLst>
          </p:cNvPr>
          <p:cNvSpPr txBox="1"/>
          <p:nvPr/>
        </p:nvSpPr>
        <p:spPr>
          <a:xfrm>
            <a:off x="259510" y="16066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Read the word</a:t>
            </a:r>
            <a:r>
              <a:rPr lang="en-GB" kern="0" dirty="0"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endParaRPr lang="en-GB" dirty="0">
              <a:latin typeface="Letter-join Print Plus 2" panose="02000805000000020003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1B0BBE-A1F7-4908-BB83-4611665D2550}"/>
              </a:ext>
            </a:extLst>
          </p:cNvPr>
          <p:cNvSpPr txBox="1"/>
          <p:nvPr/>
        </p:nvSpPr>
        <p:spPr>
          <a:xfrm>
            <a:off x="3048000" y="2105490"/>
            <a:ext cx="609600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GB" altLang="en-US" sz="20000" dirty="0">
                <a:latin typeface="Letter-join Print Plus 2" panose="02000805000000020003" pitchFamily="50" charset="0"/>
              </a:rPr>
              <a:t>b</a:t>
            </a:r>
            <a:r>
              <a:rPr lang="en-GB" altLang="en-US" sz="200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altLang="en-US" sz="20000" dirty="0">
                <a:latin typeface="Letter-join Print Plus 2" panose="02000805000000020003" pitchFamily="50" charset="0"/>
              </a:rPr>
              <a:t>k</a:t>
            </a:r>
            <a:r>
              <a:rPr lang="en-GB" altLang="en-US" sz="200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e</a:t>
            </a:r>
            <a:endParaRPr lang="en-GB" altLang="en-US" sz="20000" u="sng" dirty="0">
              <a:solidFill>
                <a:srgbClr val="92D050"/>
              </a:solidFill>
              <a:latin typeface="Letter-join Print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3883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7F6D204-EAEB-493B-B252-85F9C524988A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1582411"/>
            <a:ext cx="9144000" cy="38507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endParaRPr lang="en-GB" altLang="en-US" sz="20800" dirty="0">
              <a:solidFill>
                <a:srgbClr val="006600"/>
              </a:solidFill>
              <a:latin typeface="Letter-join Print Plus 2" panose="02000805000000020003" pitchFamily="50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515692-3E43-F1B1-4571-D2DD82E6630B}"/>
              </a:ext>
            </a:extLst>
          </p:cNvPr>
          <p:cNvSpPr txBox="1"/>
          <p:nvPr/>
        </p:nvSpPr>
        <p:spPr>
          <a:xfrm>
            <a:off x="259510" y="16066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Read the word</a:t>
            </a:r>
            <a:r>
              <a:rPr lang="en-GB" kern="0" dirty="0"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endParaRPr lang="en-GB" dirty="0">
              <a:latin typeface="Letter-join Print Plus 2" panose="02000805000000020003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1B0BBE-A1F7-4908-BB83-4611665D2550}"/>
              </a:ext>
            </a:extLst>
          </p:cNvPr>
          <p:cNvSpPr txBox="1"/>
          <p:nvPr/>
        </p:nvSpPr>
        <p:spPr>
          <a:xfrm>
            <a:off x="3048000" y="2105490"/>
            <a:ext cx="609600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GB" altLang="en-US" sz="20000" dirty="0">
                <a:latin typeface="Letter-join Print Plus 2" panose="02000805000000020003" pitchFamily="50" charset="0"/>
              </a:rPr>
              <a:t>n</a:t>
            </a:r>
            <a:r>
              <a:rPr lang="en-GB" altLang="en-US" sz="200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altLang="en-US" sz="20000" dirty="0">
                <a:latin typeface="Letter-join Print Plus 2" panose="02000805000000020003" pitchFamily="50" charset="0"/>
              </a:rPr>
              <a:t>m</a:t>
            </a:r>
            <a:r>
              <a:rPr lang="en-GB" altLang="en-US" sz="200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e</a:t>
            </a:r>
            <a:endParaRPr lang="en-GB" altLang="en-US" sz="20000" u="sng" dirty="0">
              <a:solidFill>
                <a:srgbClr val="92D050"/>
              </a:solidFill>
              <a:latin typeface="Letter-join Print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759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7F6D204-EAEB-493B-B252-85F9C524988A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1582411"/>
            <a:ext cx="9144000" cy="38507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endParaRPr lang="en-GB" altLang="en-US" sz="20800" dirty="0">
              <a:solidFill>
                <a:srgbClr val="006600"/>
              </a:solidFill>
              <a:latin typeface="Letter-join Print Plus 2" panose="02000805000000020003" pitchFamily="50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515692-3E43-F1B1-4571-D2DD82E6630B}"/>
              </a:ext>
            </a:extLst>
          </p:cNvPr>
          <p:cNvSpPr txBox="1"/>
          <p:nvPr/>
        </p:nvSpPr>
        <p:spPr>
          <a:xfrm>
            <a:off x="259510" y="16066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Read the word</a:t>
            </a:r>
            <a:r>
              <a:rPr lang="en-GB" kern="0" dirty="0"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endParaRPr lang="en-GB" dirty="0">
              <a:latin typeface="Letter-join Print Plus 2" panose="02000805000000020003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1B0BBE-A1F7-4908-BB83-4611665D2550}"/>
              </a:ext>
            </a:extLst>
          </p:cNvPr>
          <p:cNvSpPr txBox="1"/>
          <p:nvPr/>
        </p:nvSpPr>
        <p:spPr>
          <a:xfrm>
            <a:off x="3048000" y="2105490"/>
            <a:ext cx="609600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GB" altLang="en-US" sz="20000" dirty="0">
                <a:latin typeface="Letter-join Print Plus 2" panose="02000805000000020003" pitchFamily="50" charset="0"/>
              </a:rPr>
              <a:t>t</a:t>
            </a:r>
            <a:r>
              <a:rPr lang="en-GB" altLang="en-US" sz="200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a</a:t>
            </a:r>
            <a:r>
              <a:rPr lang="en-GB" altLang="en-US" sz="20000" dirty="0">
                <a:latin typeface="Letter-join Print Plus 2" panose="02000805000000020003" pitchFamily="50" charset="0"/>
              </a:rPr>
              <a:t>k</a:t>
            </a:r>
            <a:r>
              <a:rPr lang="en-GB" altLang="en-US" sz="20000" dirty="0">
                <a:solidFill>
                  <a:srgbClr val="92D050"/>
                </a:solidFill>
                <a:latin typeface="Letter-join Print Plus 2" panose="02000805000000020003" pitchFamily="50" charset="0"/>
              </a:rPr>
              <a:t>e</a:t>
            </a:r>
            <a:endParaRPr lang="en-GB" altLang="en-US" sz="20000" u="sng" dirty="0">
              <a:solidFill>
                <a:srgbClr val="92D050"/>
              </a:solidFill>
              <a:latin typeface="Letter-join Print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346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F36339-48F4-0839-70C8-F1B843351D2D}"/>
              </a:ext>
            </a:extLst>
          </p:cNvPr>
          <p:cNvSpPr txBox="1"/>
          <p:nvPr/>
        </p:nvSpPr>
        <p:spPr>
          <a:xfrm>
            <a:off x="259510" y="16066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Write </a:t>
            </a:r>
            <a:endParaRPr lang="en-GB" dirty="0">
              <a:latin typeface="Letter-join Print Plus 2" panose="02000805000000020003" pitchFamily="50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3D4E302A-32CB-966F-7EDA-4878F64A89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4" r="49085" b="24303"/>
          <a:stretch/>
        </p:blipFill>
        <p:spPr bwMode="auto">
          <a:xfrm>
            <a:off x="3188216" y="608563"/>
            <a:ext cx="7145392" cy="5924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Photo Of Chocolate Cake · Free Stock Photo">
            <a:extLst>
              <a:ext uri="{FF2B5EF4-FFF2-40B4-BE49-F238E27FC236}">
                <a16:creationId xmlns:a16="http://schemas.microsoft.com/office/drawing/2014/main" id="{0207B0C7-325C-482C-84A9-FF65B7AFC6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76" y="919014"/>
            <a:ext cx="1824972" cy="1216648"/>
          </a:xfrm>
          <a:prstGeom prst="rect">
            <a:avLst/>
          </a:prstGeom>
        </p:spPr>
      </p:pic>
      <p:pic>
        <p:nvPicPr>
          <p:cNvPr id="10" name="Picture 9" descr="Hedge maze - Wikipedia">
            <a:extLst>
              <a:ext uri="{FF2B5EF4-FFF2-40B4-BE49-F238E27FC236}">
                <a16:creationId xmlns:a16="http://schemas.microsoft.com/office/drawing/2014/main" id="{F6370748-5163-4D6A-A5F9-2B3A2C3513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95" y="2962274"/>
            <a:ext cx="1818153" cy="1216647"/>
          </a:xfrm>
          <a:prstGeom prst="rect">
            <a:avLst/>
          </a:prstGeom>
        </p:spPr>
      </p:pic>
      <p:pic>
        <p:nvPicPr>
          <p:cNvPr id="11" name="Picture 3" descr="Image result for game">
            <a:hlinkClick r:id="rId5"/>
            <a:extLst>
              <a:ext uri="{FF2B5EF4-FFF2-40B4-BE49-F238E27FC236}">
                <a16:creationId xmlns:a16="http://schemas.microsoft.com/office/drawing/2014/main" id="{0DD994EE-88C9-4C47-8B78-594346E17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06" y="5005533"/>
            <a:ext cx="2367076" cy="112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847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8710" y="1227102"/>
            <a:ext cx="1003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Letter-join Print Plus 2" panose="02000805000000020003" pitchFamily="50" charset="0"/>
              </a:rPr>
              <a:t>Can a dog be lame?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001820-7075-80D8-136E-07796F1A05E0}"/>
              </a:ext>
            </a:extLst>
          </p:cNvPr>
          <p:cNvSpPr txBox="1"/>
          <p:nvPr/>
        </p:nvSpPr>
        <p:spPr>
          <a:xfrm>
            <a:off x="259510" y="16066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Read the </a:t>
            </a:r>
            <a:r>
              <a:rPr lang="en-GB" kern="0" dirty="0"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sentence - </a:t>
            </a:r>
            <a:r>
              <a:rPr lang="en-GB" sz="1800" kern="0" dirty="0">
                <a:effectLst/>
                <a:latin typeface="Letter-join Print Plus 2" panose="02000805000000020003" pitchFamily="50" charset="0"/>
                <a:ea typeface="Comic Sans MS" panose="030F0702030302020204" pitchFamily="66" charset="0"/>
                <a:cs typeface="Comic Sans MS" panose="030F0702030302020204" pitchFamily="66" charset="0"/>
              </a:rPr>
              <a:t>Debug the sentence together</a:t>
            </a:r>
            <a:endParaRPr lang="en-GB" dirty="0">
              <a:latin typeface="Letter-join Print Plus 2" panose="02000805000000020003" pitchFamily="50" charset="0"/>
            </a:endParaRPr>
          </a:p>
        </p:txBody>
      </p:sp>
      <p:pic>
        <p:nvPicPr>
          <p:cNvPr id="5" name="Picture 3" descr="Image result for dog">
            <a:hlinkClick r:id="rId2"/>
            <a:extLst>
              <a:ext uri="{FF2B5EF4-FFF2-40B4-BE49-F238E27FC236}">
                <a16:creationId xmlns:a16="http://schemas.microsoft.com/office/drawing/2014/main" id="{D1CE1B5F-F54D-4944-AD84-D933C3D6F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409" y="4228124"/>
            <a:ext cx="2388689" cy="161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ownload Thumbs Up Hand Sign Emoji | Emoji Island">
            <a:extLst>
              <a:ext uri="{FF2B5EF4-FFF2-40B4-BE49-F238E27FC236}">
                <a16:creationId xmlns:a16="http://schemas.microsoft.com/office/drawing/2014/main" id="{9E7089AC-2701-4EED-969A-EE8B732C5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41" y="4745831"/>
            <a:ext cx="1366066" cy="136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184BA6-635A-4B6B-AE72-7C9A54FCC4B7}"/>
              </a:ext>
            </a:extLst>
          </p:cNvPr>
          <p:cNvSpPr txBox="1"/>
          <p:nvPr/>
        </p:nvSpPr>
        <p:spPr>
          <a:xfrm>
            <a:off x="1298863" y="3843403"/>
            <a:ext cx="112643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Yes</a:t>
            </a:r>
            <a:endParaRPr lang="en-GB" sz="4400" dirty="0">
              <a:latin typeface="Letter-join Print Plus 2" panose="02000805000000020003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155E5F-6344-43D9-A59B-E1D61A5E880F}"/>
              </a:ext>
            </a:extLst>
          </p:cNvPr>
          <p:cNvSpPr txBox="1"/>
          <p:nvPr/>
        </p:nvSpPr>
        <p:spPr>
          <a:xfrm>
            <a:off x="4969565" y="3922739"/>
            <a:ext cx="112643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Letter-join Print Plus 2" panose="02000805000000020003" pitchFamily="50" charset="0"/>
              </a:rPr>
              <a:t>No</a:t>
            </a:r>
            <a:endParaRPr lang="en-GB" sz="4400" dirty="0">
              <a:latin typeface="Letter-join Print Plus 2" panose="02000805000000020003" pitchFamily="50" charset="0"/>
            </a:endParaRPr>
          </a:p>
        </p:txBody>
      </p:sp>
      <p:pic>
        <p:nvPicPr>
          <p:cNvPr id="9" name="Picture 4" descr="Download White Thumbs Down Sign Emoji Icon | Emoji Island">
            <a:extLst>
              <a:ext uri="{FF2B5EF4-FFF2-40B4-BE49-F238E27FC236}">
                <a16:creationId xmlns:a16="http://schemas.microsoft.com/office/drawing/2014/main" id="{C69F2EA2-5DB1-425E-B5ED-6564E502C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997" y="5016870"/>
            <a:ext cx="1228055" cy="122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096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4" r="9545" b="22898"/>
          <a:stretch/>
        </p:blipFill>
        <p:spPr bwMode="auto">
          <a:xfrm>
            <a:off x="4479826" y="5621928"/>
            <a:ext cx="829310" cy="791210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44"/>
          <a:stretch/>
        </p:blipFill>
        <p:spPr bwMode="auto">
          <a:xfrm>
            <a:off x="5716808" y="5646330"/>
            <a:ext cx="949960" cy="819150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94"/>
          <a:stretch/>
        </p:blipFill>
        <p:spPr bwMode="auto">
          <a:xfrm>
            <a:off x="7103923" y="5658395"/>
            <a:ext cx="949960" cy="807085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Pedagogs Remember Your Full Stops Pre Inked School Teachers Feedback  Marking Stamper Stamp 25mm Primary Teaching Services: Amazon.co.uk: Office  Product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0457" y="5658395"/>
            <a:ext cx="861060" cy="85471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Oval 14"/>
          <p:cNvSpPr/>
          <p:nvPr/>
        </p:nvSpPr>
        <p:spPr>
          <a:xfrm>
            <a:off x="8492035" y="5658395"/>
            <a:ext cx="890270" cy="831215"/>
          </a:xfrm>
          <a:prstGeom prst="ellipse">
            <a:avLst/>
          </a:prstGeom>
          <a:solidFill>
            <a:sysClr val="window" lastClr="FFFFFF"/>
          </a:solidFill>
          <a:ln w="19050" cap="flat" cmpd="sng" algn="ctr">
            <a:solidFill>
              <a:srgbClr val="00B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8593000" y="5800952"/>
            <a:ext cx="688340" cy="5461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b="1" dirty="0" err="1">
                <a:solidFill>
                  <a:srgbClr val="00B050"/>
                </a:solidFill>
                <a:effectLst/>
                <a:latin typeface="Letterjoin-Air No-Lead 16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3481" y="5879654"/>
            <a:ext cx="1933304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Letter-join Print Plus 2" panose="02000805000000020003" pitchFamily="50" charset="0"/>
                <a:ea typeface="Century Gothic" panose="020B0502020202020204" pitchFamily="34" charset="0"/>
                <a:cs typeface="Century Gothic" panose="020B0502020202020204" pitchFamily="34" charset="0"/>
              </a:rPr>
              <a:t>Check you have…</a:t>
            </a:r>
            <a:endParaRPr lang="en-GB" sz="2800" dirty="0">
              <a:effectLst/>
              <a:latin typeface="Letter-join Print Plus 2" panose="02000805000000020003" pitchFamily="50" charset="0"/>
              <a:ea typeface="Calibri" panose="020F0502020204030204" pitchFamily="34" charset="0"/>
            </a:endParaRPr>
          </a:p>
        </p:txBody>
      </p:sp>
      <p:pic>
        <p:nvPicPr>
          <p:cNvPr id="19" name="Picture 18" descr="Letter Cases Pedagogs Pre Inked School Teacher Marking Feedback Stamper  25mm for sale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6" r="7918" b="21411"/>
          <a:stretch/>
        </p:blipFill>
        <p:spPr bwMode="auto">
          <a:xfrm>
            <a:off x="3110310" y="5621928"/>
            <a:ext cx="913765" cy="8312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2121DED-68B7-815C-07EF-082583F7D0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0" b="45479"/>
          <a:stretch/>
        </p:blipFill>
        <p:spPr bwMode="auto">
          <a:xfrm>
            <a:off x="330443" y="1211749"/>
            <a:ext cx="11722689" cy="402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e tested tiger snake scales to measure wetland pollution in Perth. The  news is worse than expected">
            <a:extLst>
              <a:ext uri="{FF2B5EF4-FFF2-40B4-BE49-F238E27FC236}">
                <a16:creationId xmlns:a16="http://schemas.microsoft.com/office/drawing/2014/main" id="{50A0B2C9-7656-40DE-84A5-AD0FBE9B0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978" y="112937"/>
            <a:ext cx="2239617" cy="109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7554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CA22C6-CECB-43B9-8B1F-5B97361D42FA}"/>
              </a:ext>
            </a:extLst>
          </p:cNvPr>
          <p:cNvSpPr/>
          <p:nvPr/>
        </p:nvSpPr>
        <p:spPr>
          <a:xfrm>
            <a:off x="291736" y="160391"/>
            <a:ext cx="853004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Letter-join Print Plus 2" panose="02000805000000020003" pitchFamily="50" charset="0"/>
                <a:ea typeface="Century Gothic" panose="020B0502020202020204" pitchFamily="34" charset="0"/>
                <a:cs typeface="Century Gothic" panose="020B0502020202020204" pitchFamily="34" charset="0"/>
              </a:rPr>
              <a:t>Write a sentence. </a:t>
            </a:r>
            <a:r>
              <a:rPr lang="en-GB" b="1" dirty="0">
                <a:latin typeface="Letter-join Print Plus 2" panose="02000805000000020003" pitchFamily="50" charset="0"/>
                <a:ea typeface="Century Gothic" panose="020B0502020202020204" pitchFamily="34" charset="0"/>
                <a:cs typeface="Century Gothic" panose="020B0502020202020204" pitchFamily="34" charset="0"/>
              </a:rPr>
              <a:t>Look at the snake in the lake!.</a:t>
            </a:r>
            <a:endParaRPr lang="en-GB" b="1" dirty="0">
              <a:latin typeface="Letter-join Print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334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262</Words>
  <Application>Microsoft Office PowerPoint</Application>
  <PresentationFormat>Widescreen</PresentationFormat>
  <Paragraphs>52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Letter-join Plus 16</vt:lpstr>
      <vt:lpstr>Letter-join Print Plus 2</vt:lpstr>
      <vt:lpstr>Letterjoin-Air No-Lead 16</vt:lpstr>
      <vt:lpstr>Office Theme</vt:lpstr>
      <vt:lpstr>8.45am before phonics activity  Write a sentence about this picture.</vt:lpstr>
      <vt:lpstr>Dear God,  We’ve arrived, we are ready  We are happy we are strong, We are learners, we are teachers help us all to get along. Amen</vt:lpstr>
      <vt:lpstr>PowerPoint Presentation</vt:lpstr>
      <vt:lpstr>What is a…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Fowler</dc:creator>
  <cp:lastModifiedBy>Hazel Muir</cp:lastModifiedBy>
  <cp:revision>81</cp:revision>
  <dcterms:created xsi:type="dcterms:W3CDTF">2020-09-27T17:57:51Z</dcterms:created>
  <dcterms:modified xsi:type="dcterms:W3CDTF">2023-10-04T13:35:25Z</dcterms:modified>
</cp:coreProperties>
</file>